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2"/>
  </p:notesMasterIdLst>
  <p:sldIdLst>
    <p:sldId id="278" r:id="rId2"/>
    <p:sldId id="279" r:id="rId3"/>
    <p:sldId id="280" r:id="rId4"/>
    <p:sldId id="281" r:id="rId5"/>
    <p:sldId id="284" r:id="rId6"/>
    <p:sldId id="288" r:id="rId7"/>
    <p:sldId id="290" r:id="rId8"/>
    <p:sldId id="291" r:id="rId9"/>
    <p:sldId id="292" r:id="rId10"/>
    <p:sldId id="293" r:id="rId11"/>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09" autoAdjust="0"/>
  </p:normalViewPr>
  <p:slideViewPr>
    <p:cSldViewPr snapToGrid="0" snapToObjects="1">
      <p:cViewPr varScale="1">
        <p:scale>
          <a:sx n="90" d="100"/>
          <a:sy n="90" d="100"/>
        </p:scale>
        <p:origin x="576" y="7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Google classroom</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Mr. Bebeko​</a:t>
            </a:r>
          </a:p>
          <a:p>
            <a:endParaRPr lang="en-US" dirty="0"/>
          </a:p>
        </p:txBody>
      </p:sp>
      <p:pic>
        <p:nvPicPr>
          <p:cNvPr id="5" name="Picture 4">
            <a:extLst>
              <a:ext uri="{FF2B5EF4-FFF2-40B4-BE49-F238E27FC236}">
                <a16:creationId xmlns:a16="http://schemas.microsoft.com/office/drawing/2014/main" id="{5F89D5DE-32A0-2787-0C13-9BF36EEA14D8}"/>
              </a:ext>
            </a:extLst>
          </p:cNvPr>
          <p:cNvPicPr>
            <a:picLocks noChangeAspect="1"/>
          </p:cNvPicPr>
          <p:nvPr/>
        </p:nvPicPr>
        <p:blipFill>
          <a:blip r:embed="rId2"/>
          <a:stretch>
            <a:fillRect/>
          </a:stretch>
        </p:blipFill>
        <p:spPr>
          <a:xfrm>
            <a:off x="153880" y="152823"/>
            <a:ext cx="2721069" cy="2537214"/>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1545335" y="2846832"/>
            <a:ext cx="6524777" cy="2176272"/>
          </a:xfrm>
        </p:spPr>
        <p:txBody>
          <a:bodyPr/>
          <a:lstStyle/>
          <a:p>
            <a:r>
              <a:rPr lang="en-US" dirty="0"/>
              <a:t>Mr. Bebeko​</a:t>
            </a:r>
          </a:p>
          <a:p>
            <a:r>
              <a:rPr lang="en-US" dirty="0"/>
              <a:t>ICT Officer</a:t>
            </a:r>
          </a:p>
          <a:p>
            <a:r>
              <a:rPr lang="en-US" dirty="0"/>
              <a:t>https://www.melkyberkz.blogspot.com</a:t>
            </a:r>
          </a:p>
          <a:p>
            <a:endParaRPr lang="en-US" dirty="0"/>
          </a:p>
        </p:txBody>
      </p:sp>
      <p:pic>
        <p:nvPicPr>
          <p:cNvPr id="4" name="Picture 3">
            <a:extLst>
              <a:ext uri="{FF2B5EF4-FFF2-40B4-BE49-F238E27FC236}">
                <a16:creationId xmlns:a16="http://schemas.microsoft.com/office/drawing/2014/main" id="{FA0D6058-DA5C-E479-A41F-C7752CDD1BDE}"/>
              </a:ext>
            </a:extLst>
          </p:cNvPr>
          <p:cNvPicPr>
            <a:picLocks noChangeAspect="1"/>
          </p:cNvPicPr>
          <p:nvPr/>
        </p:nvPicPr>
        <p:blipFill>
          <a:blip r:embed="rId2"/>
          <a:stretch>
            <a:fillRect/>
          </a:stretch>
        </p:blipFill>
        <p:spPr>
          <a:xfrm>
            <a:off x="8426010" y="1975104"/>
            <a:ext cx="2721069" cy="2537214"/>
          </a:xfrm>
          <a:prstGeom prst="rect">
            <a:avLst/>
          </a:prstGeom>
        </p:spPr>
      </p:pic>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402761"/>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1356501"/>
            <a:ext cx="6538598" cy="4268122"/>
          </a:xfrm>
        </p:spPr>
        <p:txBody>
          <a:bodyPr/>
          <a:lstStyle/>
          <a:p>
            <a:r>
              <a:rPr lang="en-US" sz="2800" b="1" dirty="0"/>
              <a:t>Introduction​</a:t>
            </a:r>
          </a:p>
          <a:p>
            <a:r>
              <a:rPr lang="en-US" sz="2800" b="1" dirty="0"/>
              <a:t>Primary goals</a:t>
            </a:r>
          </a:p>
          <a:p>
            <a:r>
              <a:rPr lang="en-US" sz="2800" b="1" dirty="0"/>
              <a:t>Benefits</a:t>
            </a:r>
          </a:p>
          <a:p>
            <a:r>
              <a:rPr lang="en-US" sz="2800" b="1" dirty="0"/>
              <a:t>Areas of focus</a:t>
            </a:r>
          </a:p>
          <a:p>
            <a:r>
              <a:rPr lang="en-US" sz="2800" b="1" dirty="0"/>
              <a:t>How to install</a:t>
            </a:r>
          </a:p>
          <a:p>
            <a:r>
              <a:rPr lang="en-US" sz="2800" b="1" dirty="0"/>
              <a:t>​Summary​</a:t>
            </a:r>
          </a:p>
          <a:p>
            <a:endParaRPr lang="en-US" dirty="0"/>
          </a:p>
        </p:txBody>
      </p:sp>
      <p:pic>
        <p:nvPicPr>
          <p:cNvPr id="4" name="Picture 3">
            <a:extLst>
              <a:ext uri="{FF2B5EF4-FFF2-40B4-BE49-F238E27FC236}">
                <a16:creationId xmlns:a16="http://schemas.microsoft.com/office/drawing/2014/main" id="{F6F4BBD0-D47C-5D36-8FCA-B3BBBA72B989}"/>
              </a:ext>
            </a:extLst>
          </p:cNvPr>
          <p:cNvPicPr>
            <a:picLocks noChangeAspect="1"/>
          </p:cNvPicPr>
          <p:nvPr/>
        </p:nvPicPr>
        <p:blipFill>
          <a:blip r:embed="rId2"/>
          <a:stretch>
            <a:fillRect/>
          </a:stretch>
        </p:blipFill>
        <p:spPr>
          <a:xfrm>
            <a:off x="9331849" y="152823"/>
            <a:ext cx="2721069" cy="2537214"/>
          </a:xfrm>
          <a:prstGeom prst="rect">
            <a:avLst/>
          </a:prstGeom>
        </p:spPr>
      </p:pic>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178808" y="1373088"/>
            <a:ext cx="6766560" cy="768096"/>
          </a:xfrm>
        </p:spPr>
        <p:txBody>
          <a:bodyPr/>
          <a:lstStyle/>
          <a:p>
            <a:r>
              <a:rPr lang="en-US" dirty="0"/>
              <a:t>Introduction</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934047" y="2276453"/>
            <a:ext cx="7846827" cy="3656513"/>
          </a:xfrm>
        </p:spPr>
        <p:txBody>
          <a:bodyPr/>
          <a:lstStyle/>
          <a:p>
            <a:r>
              <a:rPr lang="en-US" sz="1800" b="1" dirty="0"/>
              <a:t>Google Classroom is a web-based platform developed by Google that allows teachers and students to easily create, manage, and organize assignments and learning materials. It is designed to help teachers streamline their workflow and save time by providing a centralized location for communication, assignment creation, and grading.</a:t>
            </a:r>
          </a:p>
          <a:p>
            <a:endParaRPr lang="en-US" sz="1800" b="1" dirty="0"/>
          </a:p>
          <a:p>
            <a:r>
              <a:rPr lang="en-US" sz="1800" b="1" dirty="0"/>
              <a:t>Using Google Classroom, teachers can create classes and invite students to join, post assignments, announcements, and questions, and provide feedback to students. Students can access the platform from any device with internet access, complete and submit assignments, communicate with their teachers and classmates, and receive feedback on their work.</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120360" y="95693"/>
            <a:ext cx="3200400" cy="274320"/>
          </a:xfrm>
        </p:spPr>
        <p:txBody>
          <a:bodyPr/>
          <a:lstStyle/>
          <a:p>
            <a:r>
              <a:rPr lang="en-US" sz="1400" b="1" dirty="0"/>
              <a:t>Google Classroom</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4" name="Picture 3">
            <a:extLst>
              <a:ext uri="{FF2B5EF4-FFF2-40B4-BE49-F238E27FC236}">
                <a16:creationId xmlns:a16="http://schemas.microsoft.com/office/drawing/2014/main" id="{AC20F3DA-14BB-A978-EB06-D8E72C692552}"/>
              </a:ext>
            </a:extLst>
          </p:cNvPr>
          <p:cNvPicPr>
            <a:picLocks noChangeAspect="1"/>
          </p:cNvPicPr>
          <p:nvPr/>
        </p:nvPicPr>
        <p:blipFill>
          <a:blip r:embed="rId2"/>
          <a:stretch>
            <a:fillRect/>
          </a:stretch>
        </p:blipFill>
        <p:spPr>
          <a:xfrm>
            <a:off x="259080" y="731520"/>
            <a:ext cx="2721069" cy="2537214"/>
          </a:xfrm>
          <a:prstGeom prst="rect">
            <a:avLst/>
          </a:prstGeom>
        </p:spPr>
      </p:pic>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234212"/>
            <a:ext cx="6400800"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PRIMARY GOALS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895600" y="4206240"/>
            <a:ext cx="6400800" cy="512064"/>
          </a:xfrm>
        </p:spPr>
        <p:txBody>
          <a:bodyPr/>
          <a:lstStyle/>
          <a:p>
            <a:pPr algn="ctr"/>
            <a:r>
              <a:rPr lang="en-US" sz="2400" b="1" dirty="0">
                <a:solidFill>
                  <a:schemeClr val="accent6"/>
                </a:solidFill>
                <a:latin typeface="Sabon Next LT" panose="02000500000000000000" pitchFamily="2" charset="0"/>
                <a:cs typeface="Sabon Next LT" panose="02000500000000000000" pitchFamily="2" charset="0"/>
              </a:rPr>
              <a:t>Google Classroom</a:t>
            </a:r>
          </a:p>
        </p:txBody>
      </p:sp>
      <p:pic>
        <p:nvPicPr>
          <p:cNvPr id="4" name="Picture 3">
            <a:extLst>
              <a:ext uri="{FF2B5EF4-FFF2-40B4-BE49-F238E27FC236}">
                <a16:creationId xmlns:a16="http://schemas.microsoft.com/office/drawing/2014/main" id="{9071E237-4DFB-4B77-0730-6629615044D3}"/>
              </a:ext>
            </a:extLst>
          </p:cNvPr>
          <p:cNvPicPr>
            <a:picLocks noChangeAspect="1"/>
          </p:cNvPicPr>
          <p:nvPr/>
        </p:nvPicPr>
        <p:blipFill>
          <a:blip r:embed="rId2"/>
          <a:stretch>
            <a:fillRect/>
          </a:stretch>
        </p:blipFill>
        <p:spPr>
          <a:xfrm>
            <a:off x="260205" y="114546"/>
            <a:ext cx="2721069" cy="2537214"/>
          </a:xfrm>
          <a:prstGeom prst="rect">
            <a:avLst/>
          </a:prstGeom>
        </p:spPr>
      </p:pic>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758951" y="483037"/>
            <a:ext cx="10671048" cy="1367559"/>
          </a:xfrm>
        </p:spPr>
        <p:txBody>
          <a:bodyPr/>
          <a:lstStyle/>
          <a:p>
            <a:r>
              <a:rPr lang="en-US" dirty="0">
                <a:latin typeface="Arial Black" panose="020B0604020202020204" pitchFamily="34" charset="0"/>
                <a:cs typeface="Arial Black" panose="020B0604020202020204" pitchFamily="34" charset="0"/>
              </a:rPr>
              <a:t>Primary goals' OF GOOGLE Classroom</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7" name="Footer Placeholder 6">
            <a:extLst>
              <a:ext uri="{FF2B5EF4-FFF2-40B4-BE49-F238E27FC236}">
                <a16:creationId xmlns:a16="http://schemas.microsoft.com/office/drawing/2014/main" id="{3A122237-B06F-5E42-B051-D7859FC21D7D}"/>
              </a:ext>
            </a:extLst>
          </p:cNvPr>
          <p:cNvSpPr>
            <a:spLocks noGrp="1"/>
          </p:cNvSpPr>
          <p:nvPr>
            <p:ph type="ftr" sz="quarter" idx="11"/>
          </p:nvPr>
        </p:nvSpPr>
        <p:spPr>
          <a:xfrm>
            <a:off x="621792" y="238170"/>
            <a:ext cx="3200400" cy="274320"/>
          </a:xfrm>
        </p:spPr>
        <p:txBody>
          <a:bodyPr/>
          <a:lstStyle/>
          <a:p>
            <a:r>
              <a:rPr lang="en-US" dirty="0"/>
              <a:t>Google Classroom</a:t>
            </a:r>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5" name="TextBox 4">
            <a:extLst>
              <a:ext uri="{FF2B5EF4-FFF2-40B4-BE49-F238E27FC236}">
                <a16:creationId xmlns:a16="http://schemas.microsoft.com/office/drawing/2014/main" id="{39176401-379C-8AB0-5875-856C99407EB8}"/>
              </a:ext>
            </a:extLst>
          </p:cNvPr>
          <p:cNvSpPr txBox="1"/>
          <p:nvPr/>
        </p:nvSpPr>
        <p:spPr>
          <a:xfrm>
            <a:off x="256031" y="1850596"/>
            <a:ext cx="11758760" cy="6463308"/>
          </a:xfrm>
          <a:prstGeom prst="rect">
            <a:avLst/>
          </a:prstGeom>
          <a:noFill/>
        </p:spPr>
        <p:txBody>
          <a:bodyPr wrap="square" rtlCol="0">
            <a:spAutoFit/>
          </a:bodyPr>
          <a:lstStyle/>
          <a:p>
            <a:pPr marL="342900" indent="-342900">
              <a:buFont typeface="+mj-lt"/>
              <a:buAutoNum type="arabicPeriod"/>
            </a:pPr>
            <a:r>
              <a:rPr lang="en-US" b="1" dirty="0">
                <a:effectLst>
                  <a:outerShdw blurRad="38100" dist="38100" dir="2700000" algn="tl">
                    <a:srgbClr val="000000">
                      <a:alpha val="43137"/>
                    </a:srgbClr>
                  </a:outerShdw>
                </a:effectLst>
              </a:rPr>
              <a:t>Streamline workflow for teachers: Google Classroom aims to make it easier and more efficient for teachers to manage their classes and assignments. By providing a centralized location for communication, assignment creation, and grading, teachers can save time and stay organized.</a:t>
            </a:r>
          </a:p>
          <a:p>
            <a:pPr marL="342900" indent="-342900">
              <a:buFont typeface="+mj-lt"/>
              <a:buAutoNum type="arabicPeriod"/>
            </a:pPr>
            <a:endParaRPr lang="en-US" b="1" dirty="0">
              <a:effectLst>
                <a:outerShdw blurRad="38100" dist="38100" dir="2700000" algn="tl">
                  <a:srgbClr val="000000">
                    <a:alpha val="43137"/>
                  </a:srgbClr>
                </a:outerShdw>
              </a:effectLst>
            </a:endParaRPr>
          </a:p>
          <a:p>
            <a:pPr marL="342900" indent="-342900">
              <a:buFont typeface="+mj-lt"/>
              <a:buAutoNum type="arabicPeriod"/>
            </a:pPr>
            <a:r>
              <a:rPr lang="en-US" b="1" dirty="0">
                <a:effectLst>
                  <a:outerShdw blurRad="38100" dist="38100" dir="2700000" algn="tl">
                    <a:srgbClr val="000000">
                      <a:alpha val="43137"/>
                    </a:srgbClr>
                  </a:outerShdw>
                </a:effectLst>
              </a:rPr>
              <a:t>Facilitate communication and collaboration: Google Classroom is designed to help teachers and students communicate and collaborate more effectively. With features such as class announcements, private messages, and comments, students can receive feedback and ask questions, while teachers can provide guidance and support.</a:t>
            </a:r>
          </a:p>
          <a:p>
            <a:pPr marL="342900" indent="-342900">
              <a:buFont typeface="+mj-lt"/>
              <a:buAutoNum type="arabicPeriod"/>
            </a:pPr>
            <a:endParaRPr lang="en-US" b="1" dirty="0">
              <a:effectLst>
                <a:outerShdw blurRad="38100" dist="38100" dir="2700000" algn="tl">
                  <a:srgbClr val="000000">
                    <a:alpha val="43137"/>
                  </a:srgbClr>
                </a:outerShdw>
              </a:effectLst>
            </a:endParaRPr>
          </a:p>
          <a:p>
            <a:pPr marL="342900" indent="-342900">
              <a:buFont typeface="+mj-lt"/>
              <a:buAutoNum type="arabicPeriod"/>
            </a:pPr>
            <a:r>
              <a:rPr lang="en-US" b="1" dirty="0">
                <a:effectLst>
                  <a:outerShdw blurRad="38100" dist="38100" dir="2700000" algn="tl">
                    <a:srgbClr val="000000">
                      <a:alpha val="43137"/>
                    </a:srgbClr>
                  </a:outerShdw>
                </a:effectLst>
              </a:rPr>
              <a:t>Enhance student engagement and learning outcomes: By providing a user-friendly and accessible platform for learning, Google Classroom aims to help students stay engaged and motivated. Teachers can use features such as assignment creation, grading, and feedback to help students achieve their learning goals.</a:t>
            </a:r>
          </a:p>
          <a:p>
            <a:pPr marL="342900" indent="-342900">
              <a:buFont typeface="+mj-lt"/>
              <a:buAutoNum type="arabicPeriod"/>
            </a:pPr>
            <a:endParaRPr lang="en-US" b="1" dirty="0">
              <a:effectLst>
                <a:outerShdw blurRad="38100" dist="38100" dir="2700000" algn="tl">
                  <a:srgbClr val="000000">
                    <a:alpha val="43137"/>
                  </a:srgbClr>
                </a:outerShdw>
              </a:effectLst>
            </a:endParaRPr>
          </a:p>
          <a:p>
            <a:pPr marL="342900" indent="-342900">
              <a:buFont typeface="+mj-lt"/>
              <a:buAutoNum type="arabicPeriod"/>
            </a:pPr>
            <a:r>
              <a:rPr lang="en-US" b="1" dirty="0">
                <a:effectLst>
                  <a:outerShdw blurRad="38100" dist="38100" dir="2700000" algn="tl">
                    <a:srgbClr val="000000">
                      <a:alpha val="43137"/>
                    </a:srgbClr>
                  </a:outerShdw>
                </a:effectLst>
              </a:rPr>
              <a:t>Provide a platform for online and blended learning: With the rise of remote and hybrid learning, Google Classroom is becoming an increasingly important platform for online and blended learning. It allows teachers to create and deliver high-quality content, regardless of location or time constraints.</a:t>
            </a:r>
          </a:p>
          <a:p>
            <a:pPr marL="342900" indent="-342900">
              <a:buFont typeface="+mj-lt"/>
              <a:buAutoNum type="arabicPeriod"/>
            </a:pPr>
            <a:endParaRPr lang="en-US" dirty="0">
              <a:effectLst>
                <a:outerShdw blurRad="38100" dist="38100" dir="2700000" algn="tl">
                  <a:srgbClr val="000000">
                    <a:alpha val="43137"/>
                  </a:srgbClr>
                </a:outerShdw>
              </a:effectLst>
            </a:endParaRPr>
          </a:p>
          <a:p>
            <a:endParaRPr lang="en-US" dirty="0"/>
          </a:p>
          <a:p>
            <a:endParaRPr lang="en-US" dirty="0"/>
          </a:p>
          <a:p>
            <a:endParaRPr lang="en-US" dirty="0"/>
          </a:p>
          <a:p>
            <a:endParaRPr lang="en-US" dirty="0"/>
          </a:p>
          <a:p>
            <a:endParaRPr lang="en-US" dirty="0"/>
          </a:p>
          <a:p>
            <a:r>
              <a:rPr lang="en-US" dirty="0"/>
              <a:t>Regenerate response</a:t>
            </a:r>
          </a:p>
        </p:txBody>
      </p:sp>
      <p:pic>
        <p:nvPicPr>
          <p:cNvPr id="10" name="Picture 9">
            <a:extLst>
              <a:ext uri="{FF2B5EF4-FFF2-40B4-BE49-F238E27FC236}">
                <a16:creationId xmlns:a16="http://schemas.microsoft.com/office/drawing/2014/main" id="{8CABB02D-2E30-04C5-C2A8-BB45D697B425}"/>
              </a:ext>
            </a:extLst>
          </p:cNvPr>
          <p:cNvPicPr>
            <a:picLocks noChangeAspect="1"/>
          </p:cNvPicPr>
          <p:nvPr/>
        </p:nvPicPr>
        <p:blipFill>
          <a:blip r:embed="rId2"/>
          <a:stretch>
            <a:fillRect/>
          </a:stretch>
        </p:blipFill>
        <p:spPr>
          <a:xfrm>
            <a:off x="231361" y="652307"/>
            <a:ext cx="1135171" cy="1058471"/>
          </a:xfrm>
          <a:prstGeom prst="rect">
            <a:avLst/>
          </a:prstGeom>
        </p:spPr>
      </p:pic>
    </p:spTree>
    <p:extLst>
      <p:ext uri="{BB962C8B-B14F-4D97-AF65-F5344CB8AC3E}">
        <p14:creationId xmlns:p14="http://schemas.microsoft.com/office/powerpoint/2010/main" val="288647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a:xfrm>
            <a:off x="722367" y="653193"/>
            <a:ext cx="10671048" cy="768096"/>
          </a:xfrm>
        </p:spPr>
        <p:txBody>
          <a:bodyPr/>
          <a:lstStyle/>
          <a:p>
            <a:r>
              <a:rPr lang="en-US" dirty="0"/>
              <a:t>Benefits of having google-classroom-installed</a:t>
            </a:r>
          </a:p>
        </p:txBody>
      </p:sp>
      <p:sp>
        <p:nvSpPr>
          <p:cNvPr id="373" name="Footer Placeholder 372">
            <a:extLst>
              <a:ext uri="{FF2B5EF4-FFF2-40B4-BE49-F238E27FC236}">
                <a16:creationId xmlns:a16="http://schemas.microsoft.com/office/drawing/2014/main" id="{EC015AD8-FC03-181D-1A34-AD00F66C42C2}"/>
              </a:ext>
            </a:extLst>
          </p:cNvPr>
          <p:cNvSpPr>
            <a:spLocks noGrp="1"/>
          </p:cNvSpPr>
          <p:nvPr>
            <p:ph type="ftr" sz="quarter" idx="11"/>
          </p:nvPr>
        </p:nvSpPr>
        <p:spPr/>
        <p:txBody>
          <a:bodyPr/>
          <a:lstStyle/>
          <a:p>
            <a:r>
              <a:rPr lang="en-US" b="1" dirty="0"/>
              <a:t>Google Classroom </a:t>
            </a:r>
          </a:p>
        </p:txBody>
      </p:sp>
      <p:sp>
        <p:nvSpPr>
          <p:cNvPr id="374" name="Slide Number Placeholder 373">
            <a:extLst>
              <a:ext uri="{FF2B5EF4-FFF2-40B4-BE49-F238E27FC236}">
                <a16:creationId xmlns:a16="http://schemas.microsoft.com/office/drawing/2014/main" id="{049B2870-98EC-2977-8CE4-A7AA3009991A}"/>
              </a:ext>
            </a:extLst>
          </p:cNvPr>
          <p:cNvSpPr>
            <a:spLocks noGrp="1"/>
          </p:cNvSpPr>
          <p:nvPr>
            <p:ph type="sldNum" sz="quarter" idx="12"/>
          </p:nvPr>
        </p:nvSpPr>
        <p:spPr/>
        <p:txBody>
          <a:bodyPr/>
          <a:lstStyle/>
          <a:p>
            <a:fld id="{48F63A3B-78C7-47BE-AE5E-E10140E04643}" type="slidenum">
              <a:rPr lang="en-US" smtClean="0"/>
              <a:pPr/>
              <a:t>6</a:t>
            </a:fld>
            <a:endParaRPr lang="en-US" dirty="0"/>
          </a:p>
        </p:txBody>
      </p:sp>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p:txBody>
          <a:bodyPr/>
          <a:lstStyle/>
          <a:p>
            <a:pPr lvl="0"/>
            <a:r>
              <a:rPr lang="en-US" dirty="0"/>
              <a:t>Easy access</a:t>
            </a:r>
          </a:p>
        </p:txBody>
      </p:sp>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2"/>
          <a:srcRect/>
          <a:stretch/>
        </p:blipFill>
        <p:spPr/>
      </p:pic>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p:txBody>
          <a:bodyPr/>
          <a:lstStyle/>
          <a:p>
            <a:pPr lvl="0"/>
            <a:r>
              <a:rPr lang="en-US" dirty="0"/>
              <a:t>Provides easy-access to learning materials</a:t>
            </a:r>
          </a:p>
        </p:txBody>
      </p:sp>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a:xfrm>
            <a:off x="2900910" y="2491683"/>
            <a:ext cx="2011680" cy="2825174"/>
          </a:xfrm>
        </p:spPr>
        <p:txBody>
          <a:bodyPr/>
          <a:lstStyle/>
          <a:p>
            <a:r>
              <a:rPr lang="en-US" dirty="0"/>
              <a:t>Supports remote learning</a:t>
            </a:r>
          </a:p>
          <a:p>
            <a:endParaRPr lang="en-US" dirty="0"/>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3"/>
          <a:srcRect t="113" b="113"/>
          <a:stretch/>
        </p:blipFill>
        <p:spPr/>
      </p:pic>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a:xfrm>
            <a:off x="2955850" y="3774558"/>
            <a:ext cx="1911019" cy="1485446"/>
          </a:xfrm>
        </p:spPr>
        <p:txBody>
          <a:bodyPr/>
          <a:lstStyle/>
          <a:p>
            <a:pPr lvl="0"/>
            <a:r>
              <a:rPr lang="en-US" dirty="0"/>
              <a:t>It’s a excellent tool for blended &amp; remote learning</a:t>
            </a:r>
          </a:p>
        </p:txBody>
      </p:sp>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p:txBody>
          <a:bodyPr/>
          <a:lstStyle/>
          <a:p>
            <a:r>
              <a:rPr lang="en-US" dirty="0"/>
              <a:t>Facilitates easy content sharing</a:t>
            </a:r>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4"/>
          <a:srcRect t="431" b="431"/>
          <a:stretch/>
        </p:blipFill>
        <p:spPr/>
      </p:pic>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p:txBody>
          <a:bodyPr/>
          <a:lstStyle/>
          <a:p>
            <a:pPr lvl="0"/>
            <a:r>
              <a:rPr lang="en-US" dirty="0"/>
              <a:t>makes it easy to share and collaborate on documents and materials</a:t>
            </a:r>
          </a:p>
        </p:txBody>
      </p:sp>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a:xfrm>
            <a:off x="7332057" y="1967024"/>
            <a:ext cx="2011680" cy="3349834"/>
          </a:xfrm>
          <a:ln>
            <a:noFill/>
          </a:ln>
        </p:spPr>
        <p:txBody>
          <a:bodyPr/>
          <a:lstStyle/>
          <a:p>
            <a:r>
              <a:rPr lang="en-US" dirty="0"/>
              <a:t>Enables efficient assignment management</a:t>
            </a:r>
          </a:p>
        </p:txBody>
      </p:sp>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5"/>
          <a:srcRect t="113" b="113"/>
          <a:stretch/>
        </p:blipFill>
        <p:spPr>
          <a:xfrm>
            <a:off x="7935561" y="1967024"/>
            <a:ext cx="704088" cy="704088"/>
          </a:xfrm>
        </p:spPr>
      </p:pic>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a:xfrm>
            <a:off x="7406542" y="3888404"/>
            <a:ext cx="1920240" cy="1389888"/>
          </a:xfrm>
        </p:spPr>
        <p:txBody>
          <a:bodyPr/>
          <a:lstStyle/>
          <a:p>
            <a:pPr lvl="0"/>
            <a:r>
              <a:rPr lang="en-US" dirty="0"/>
              <a:t>allows teachers to create and distribute assignments, set due dates, and track student progress all in one place.</a:t>
            </a:r>
          </a:p>
        </p:txBody>
      </p:sp>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a:xfrm>
            <a:off x="9547629" y="2111058"/>
            <a:ext cx="2011680" cy="3205799"/>
          </a:xfrm>
        </p:spPr>
        <p:txBody>
          <a:bodyPr/>
          <a:lstStyle/>
          <a:p>
            <a:r>
              <a:rPr lang="en-US" dirty="0"/>
              <a:t>Increases student engagement:</a:t>
            </a:r>
          </a:p>
        </p:txBody>
      </p:sp>
      <p:pic>
        <p:nvPicPr>
          <p:cNvPr id="268" name="Picture Placeholder 267" descr="rocket icon">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6"/>
          <a:srcRect t="543" b="543"/>
          <a:stretch/>
        </p:blipFill>
        <p:spPr/>
      </p:pic>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p:txBody>
          <a:bodyPr/>
          <a:lstStyle/>
          <a:p>
            <a:pPr lvl="0"/>
            <a:r>
              <a:rPr lang="en-US" dirty="0"/>
              <a:t>students with a user-friendly and accessible platform for learning</a:t>
            </a:r>
          </a:p>
        </p:txBody>
      </p:sp>
      <p:pic>
        <p:nvPicPr>
          <p:cNvPr id="2" name="Picture 1">
            <a:extLst>
              <a:ext uri="{FF2B5EF4-FFF2-40B4-BE49-F238E27FC236}">
                <a16:creationId xmlns:a16="http://schemas.microsoft.com/office/drawing/2014/main" id="{219C8826-3D9C-3060-A45B-A5813F8D11A9}"/>
              </a:ext>
            </a:extLst>
          </p:cNvPr>
          <p:cNvPicPr>
            <a:picLocks noChangeAspect="1"/>
          </p:cNvPicPr>
          <p:nvPr/>
        </p:nvPicPr>
        <p:blipFill>
          <a:blip r:embed="rId7"/>
          <a:stretch>
            <a:fillRect/>
          </a:stretch>
        </p:blipFill>
        <p:spPr>
          <a:xfrm>
            <a:off x="153881" y="5450640"/>
            <a:ext cx="1360686" cy="1268748"/>
          </a:xfrm>
          <a:prstGeom prst="rect">
            <a:avLst/>
          </a:prstGeom>
        </p:spPr>
      </p:pic>
    </p:spTree>
    <p:extLst>
      <p:ext uri="{BB962C8B-B14F-4D97-AF65-F5344CB8AC3E}">
        <p14:creationId xmlns:p14="http://schemas.microsoft.com/office/powerpoint/2010/main" val="160049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986784" y="73152"/>
            <a:ext cx="8165592" cy="768096"/>
          </a:xfrm>
        </p:spPr>
        <p:txBody>
          <a:bodyPr/>
          <a:lstStyle/>
          <a:p>
            <a:r>
              <a:rPr lang="en-US" dirty="0"/>
              <a:t>AREAS OF FOCUS</a:t>
            </a:r>
            <a:br>
              <a:rPr lang="en-US" dirty="0"/>
            </a:br>
            <a:endParaRPr lang="en-US"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578706" y="841248"/>
            <a:ext cx="8573670" cy="5840109"/>
          </a:xfrm>
        </p:spPr>
        <p:txBody>
          <a:bodyPr/>
          <a:lstStyle/>
          <a:p>
            <a:r>
              <a:rPr lang="en-US" b="1" dirty="0"/>
              <a:t>Assignment creation and management: Google Classroom provides teachers with tools to create and distribute assignments, including the ability to attach files, set due dates, and assign grades. Teachers can also use Classroom to monitor student progress and provide feedback on assignments.</a:t>
            </a:r>
          </a:p>
          <a:p>
            <a:endParaRPr lang="en-US" b="1" dirty="0"/>
          </a:p>
          <a:p>
            <a:r>
              <a:rPr lang="en-US" b="1" dirty="0"/>
              <a:t>Communication and collaboration: Google Classroom enables teachers and students to communicate and collaborate in a variety of ways, such as through announcements, private messages, and comments. This allows for meaningful interactions and supports student engagement and learning.</a:t>
            </a:r>
          </a:p>
          <a:p>
            <a:endParaRPr lang="en-US" b="1" dirty="0"/>
          </a:p>
          <a:p>
            <a:r>
              <a:rPr lang="en-US" b="1" dirty="0"/>
              <a:t>Organization and workflow management: Google Classroom helps teachers stay organized and manage their workflow by providing a centralized location for class materials and assignments. This makes it easy to track student progress and stay on top of grading and other tasks.</a:t>
            </a:r>
          </a:p>
          <a:p>
            <a:endParaRPr lang="en-US" b="1" dirty="0"/>
          </a:p>
          <a:p>
            <a:r>
              <a:rPr lang="en-US" b="1" dirty="0"/>
              <a:t>Integration with other Google apps: Google Classroom is integrated with other Google apps, such as Google Drive and Google Docs, which makes it easy to share and collaborate on documents and materials. This helps to streamline the teaching and learning process and saves time for both teachers and students.</a:t>
            </a:r>
          </a:p>
          <a:p>
            <a:endParaRPr lang="en-US" b="1" dirty="0"/>
          </a:p>
          <a:p>
            <a:r>
              <a:rPr lang="en-US" b="1" dirty="0"/>
              <a:t>Accessibility and ease of use: Google Classroom is designed to be user-friendly and accessible, even for those who are not familiar with technology. This makes it easy for teachers and students to get started with the platform and use it effectively.</a:t>
            </a:r>
          </a:p>
        </p:txBody>
      </p:sp>
      <p:pic>
        <p:nvPicPr>
          <p:cNvPr id="9" name="Picture 8">
            <a:extLst>
              <a:ext uri="{FF2B5EF4-FFF2-40B4-BE49-F238E27FC236}">
                <a16:creationId xmlns:a16="http://schemas.microsoft.com/office/drawing/2014/main" id="{AA319E40-83D4-2000-80EE-A0E1E86B0BB8}"/>
              </a:ext>
            </a:extLst>
          </p:cNvPr>
          <p:cNvPicPr>
            <a:picLocks noChangeAspect="1"/>
          </p:cNvPicPr>
          <p:nvPr/>
        </p:nvPicPr>
        <p:blipFill>
          <a:blip r:embed="rId2"/>
          <a:stretch>
            <a:fillRect/>
          </a:stretch>
        </p:blipFill>
        <p:spPr>
          <a:xfrm>
            <a:off x="259080" y="79671"/>
            <a:ext cx="2721069" cy="2537214"/>
          </a:xfrm>
          <a:prstGeom prst="rect">
            <a:avLst/>
          </a:prstGeom>
        </p:spPr>
      </p:pic>
    </p:spTree>
    <p:extLst>
      <p:ext uri="{BB962C8B-B14F-4D97-AF65-F5344CB8AC3E}">
        <p14:creationId xmlns:p14="http://schemas.microsoft.com/office/powerpoint/2010/main" val="317028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a:xfrm>
            <a:off x="749808" y="127538"/>
            <a:ext cx="10671048" cy="768096"/>
          </a:xfrm>
        </p:spPr>
        <p:txBody>
          <a:bodyPr/>
          <a:lstStyle/>
          <a:p>
            <a:r>
              <a:rPr lang="en-US" dirty="0"/>
              <a:t>HOW WE GET THERE</a:t>
            </a:r>
          </a:p>
        </p:txBody>
      </p:sp>
      <p:sp>
        <p:nvSpPr>
          <p:cNvPr id="101" name="Footer Placeholder 100">
            <a:extLst>
              <a:ext uri="{FF2B5EF4-FFF2-40B4-BE49-F238E27FC236}">
                <a16:creationId xmlns:a16="http://schemas.microsoft.com/office/drawing/2014/main" id="{A45E958A-ABCE-B639-C555-90CCC88988C5}"/>
              </a:ext>
            </a:extLst>
          </p:cNvPr>
          <p:cNvSpPr>
            <a:spLocks noGrp="1"/>
          </p:cNvSpPr>
          <p:nvPr>
            <p:ph type="ftr" sz="quarter" idx="11"/>
          </p:nvPr>
        </p:nvSpPr>
        <p:spPr>
          <a:xfrm>
            <a:off x="79531" y="99840"/>
            <a:ext cx="3200400" cy="274320"/>
          </a:xfrm>
        </p:spPr>
        <p:txBody>
          <a:bodyPr/>
          <a:lstStyle/>
          <a:p>
            <a:r>
              <a:rPr lang="en-US" b="1" dirty="0"/>
              <a:t>Google Classroom</a:t>
            </a: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
        <p:nvSpPr>
          <p:cNvPr id="14" name="Text Placeholder 13">
            <a:extLst>
              <a:ext uri="{FF2B5EF4-FFF2-40B4-BE49-F238E27FC236}">
                <a16:creationId xmlns:a16="http://schemas.microsoft.com/office/drawing/2014/main" id="{F5CE5B14-7460-DE0C-A477-FB328C162037}"/>
              </a:ext>
            </a:extLst>
          </p:cNvPr>
          <p:cNvSpPr>
            <a:spLocks noGrp="1"/>
          </p:cNvSpPr>
          <p:nvPr>
            <p:ph type="body" sz="quarter" idx="18"/>
          </p:nvPr>
        </p:nvSpPr>
        <p:spPr>
          <a:xfrm>
            <a:off x="294414" y="1047519"/>
            <a:ext cx="11638505" cy="5682943"/>
          </a:xfrm>
        </p:spPr>
        <p:txBody>
          <a:bodyPr/>
          <a:lstStyle/>
          <a:p>
            <a:r>
              <a:rPr lang="en-US" sz="1800" b="1" dirty="0"/>
              <a:t>Google Classroom is a web-based platform that can be accessed through any web browser on a computer, tablet, or smartphone. This means that there is no installation required in the traditional sense. However, there are a few steps that teachers and students can take to get started with Google Classroom:</a:t>
            </a:r>
          </a:p>
          <a:p>
            <a:endParaRPr lang="en-US" sz="1800" b="1" dirty="0"/>
          </a:p>
          <a:p>
            <a:r>
              <a:rPr lang="en-US" sz="1800" b="1" dirty="0"/>
              <a:t>Create a Google account: To use Google Classroom, teachers and students need a Google account. If they do not already have one, they can create one for free by visiting the Google sign-up page and following the instructions.</a:t>
            </a:r>
          </a:p>
          <a:p>
            <a:endParaRPr lang="en-US" sz="1800" b="1" dirty="0"/>
          </a:p>
          <a:p>
            <a:r>
              <a:rPr lang="en-US" sz="1800" b="1" dirty="0"/>
              <a:t>Set up a class: Teachers can set up a new class in Google Classroom by logging into their account, clicking on the "+" icon in the top right corner of the screen, and selecting "Create class". They can then add students to the class by inviting them via email or sharing a class code.</a:t>
            </a:r>
          </a:p>
          <a:p>
            <a:endParaRPr lang="en-US" sz="1800" b="1" dirty="0"/>
          </a:p>
          <a:p>
            <a:r>
              <a:rPr lang="en-US" sz="1800" b="1" dirty="0"/>
              <a:t>Join a class: Students can join a class by logging into their Google account and entering the class code provided by their teacher. They can also accept an invitation to join a class via email.</a:t>
            </a:r>
          </a:p>
          <a:p>
            <a:endParaRPr lang="en-US" sz="1800" b="1" dirty="0"/>
          </a:p>
          <a:p>
            <a:r>
              <a:rPr lang="en-US" sz="1800" b="1" dirty="0"/>
              <a:t>Once teachers and students have set up their accounts and joined a class, they can begin using Google Classroom to create and distribute assignments, communicate with classmates and teachers, and access learning materials. No additional installation or setup is required</a:t>
            </a:r>
          </a:p>
        </p:txBody>
      </p:sp>
      <p:pic>
        <p:nvPicPr>
          <p:cNvPr id="27" name="Picture 26">
            <a:extLst>
              <a:ext uri="{FF2B5EF4-FFF2-40B4-BE49-F238E27FC236}">
                <a16:creationId xmlns:a16="http://schemas.microsoft.com/office/drawing/2014/main" id="{5EA8D891-F8B4-331E-A09E-E5BD91D3F6CF}"/>
              </a:ext>
            </a:extLst>
          </p:cNvPr>
          <p:cNvPicPr>
            <a:picLocks noChangeAspect="1"/>
          </p:cNvPicPr>
          <p:nvPr/>
        </p:nvPicPr>
        <p:blipFill>
          <a:blip r:embed="rId2"/>
          <a:stretch>
            <a:fillRect/>
          </a:stretch>
        </p:blipFill>
        <p:spPr>
          <a:xfrm>
            <a:off x="10194278" y="147792"/>
            <a:ext cx="957855" cy="893135"/>
          </a:xfrm>
          <a:prstGeom prst="rect">
            <a:avLst/>
          </a:prstGeom>
        </p:spPr>
      </p:pic>
    </p:spTree>
    <p:extLst>
      <p:ext uri="{BB962C8B-B14F-4D97-AF65-F5344CB8AC3E}">
        <p14:creationId xmlns:p14="http://schemas.microsoft.com/office/powerpoint/2010/main" val="24990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3539578" y="347472"/>
            <a:ext cx="6766560" cy="768096"/>
          </a:xfrm>
        </p:spPr>
        <p:txBody>
          <a:bodyPr/>
          <a:lstStyle/>
          <a:p>
            <a:r>
              <a:rPr lang="en-US" dirty="0"/>
              <a:t>SUMMARY </a:t>
            </a:r>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3"/>
          </p:nvPr>
        </p:nvSpPr>
        <p:spPr>
          <a:xfrm>
            <a:off x="259080" y="182880"/>
            <a:ext cx="3200400" cy="274320"/>
          </a:xfrm>
        </p:spPr>
        <p:txBody>
          <a:bodyPr/>
          <a:lstStyle/>
          <a:p>
            <a:r>
              <a:rPr lang="en-US" b="1" dirty="0"/>
              <a:t>Google Classroom</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216407" y="1114363"/>
            <a:ext cx="11809015" cy="4042428"/>
          </a:xfrm>
        </p:spPr>
        <p:txBody>
          <a:bodyPr/>
          <a:lstStyle/>
          <a:p>
            <a:pPr marL="457200" indent="-457200">
              <a:buFont typeface="+mj-lt"/>
              <a:buAutoNum type="arabicPeriod"/>
            </a:pPr>
            <a:r>
              <a:rPr lang="en-US" sz="2000" b="1" dirty="0"/>
              <a:t>Overall, Google Classroom offers a range of benefits that can help to streamline teaching and learning processes, increase engagement and motivation, and provide access to high-quality educational resources.</a:t>
            </a:r>
          </a:p>
          <a:p>
            <a:pPr marL="457200" indent="-457200">
              <a:buFont typeface="+mj-lt"/>
              <a:buAutoNum type="arabicPeriod"/>
            </a:pPr>
            <a:endParaRPr lang="en-US" sz="2000" dirty="0"/>
          </a:p>
          <a:p>
            <a:pPr marL="457200" indent="-457200">
              <a:buFont typeface="+mj-lt"/>
              <a:buAutoNum type="arabicPeriod"/>
            </a:pPr>
            <a:r>
              <a:rPr lang="en-US" sz="2000" b="1" dirty="0"/>
              <a:t>Google Classroom focuses on providing teachers and students with a platform that supports teaching and learning by streamlining workflows, fostering communication and collaboration, and enhancing accessibility and ease of use.</a:t>
            </a:r>
          </a:p>
          <a:p>
            <a:pPr marL="457200" indent="-457200">
              <a:buFont typeface="+mj-lt"/>
              <a:buAutoNum type="arabicPeriod"/>
            </a:pPr>
            <a:endParaRPr lang="en-US" sz="2000" dirty="0"/>
          </a:p>
          <a:p>
            <a:pPr marL="457200" indent="-457200">
              <a:buFont typeface="+mj-lt"/>
              <a:buAutoNum type="arabicPeriod"/>
            </a:pPr>
            <a:r>
              <a:rPr lang="en-US" sz="2000" b="1" dirty="0"/>
              <a:t>Overall, the primary goals of Google Classroom are to improve teaching and learning outcomes by providing a user-friendly and accessible platform for communication, collaboration, and content delivery.</a:t>
            </a:r>
          </a:p>
          <a:p>
            <a:pPr marL="457200" indent="-457200">
              <a:buFont typeface="+mj-lt"/>
              <a:buAutoNum type="arabicPeriod"/>
            </a:pPr>
            <a:endParaRPr lang="en-US" sz="2000" b="1" dirty="0"/>
          </a:p>
          <a:p>
            <a:pPr marL="457200" indent="-457200">
              <a:buFont typeface="+mj-lt"/>
              <a:buAutoNum type="arabicPeriod"/>
            </a:pPr>
            <a:r>
              <a:rPr lang="en-US" sz="2000" b="1" dirty="0"/>
              <a:t>Easy to install and use- User-friendly </a:t>
            </a:r>
          </a:p>
          <a:p>
            <a:pPr marL="342900" indent="-342900">
              <a:buFont typeface="+mj-lt"/>
              <a:buAutoNum type="arabicPeriod"/>
            </a:pPr>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CA2BC90F-2686-4037-6DFF-193109E66CD7}"/>
              </a:ext>
            </a:extLst>
          </p:cNvPr>
          <p:cNvPicPr>
            <a:picLocks noChangeAspect="1"/>
          </p:cNvPicPr>
          <p:nvPr/>
        </p:nvPicPr>
        <p:blipFill>
          <a:blip r:embed="rId2"/>
          <a:stretch>
            <a:fillRect/>
          </a:stretch>
        </p:blipFill>
        <p:spPr>
          <a:xfrm>
            <a:off x="10104822" y="4871453"/>
            <a:ext cx="1870771" cy="1744368"/>
          </a:xfrm>
          <a:prstGeom prst="rect">
            <a:avLst/>
          </a:prstGeom>
        </p:spPr>
      </p:pic>
    </p:spTree>
    <p:extLst>
      <p:ext uri="{BB962C8B-B14F-4D97-AF65-F5344CB8AC3E}">
        <p14:creationId xmlns:p14="http://schemas.microsoft.com/office/powerpoint/2010/main" val="94818171"/>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{96E98FFB-D561-4A59-B540-87BB59C6E7E5}tf78438558_win32</Template>
  <TotalTime>37</TotalTime>
  <Words>1034</Words>
  <Application>Microsoft Office PowerPoint</Application>
  <PresentationFormat>Widescreen</PresentationFormat>
  <Paragraphs>86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Sabon Next LT</vt:lpstr>
      <vt:lpstr>Office Theme</vt:lpstr>
      <vt:lpstr>Google classroom </vt:lpstr>
      <vt:lpstr>AGENDA</vt:lpstr>
      <vt:lpstr>Introduction</vt:lpstr>
      <vt:lpstr>PRIMARY GOALS</vt:lpstr>
      <vt:lpstr>Primary goals' OF GOOGLE Classroom</vt:lpstr>
      <vt:lpstr>Benefits of having google-classroom-installed</vt:lpstr>
      <vt:lpstr>AREAS OF FOCUS </vt:lpstr>
      <vt:lpstr>HOW WE GET THERE</vt:lpstr>
      <vt:lpstr>SUMMARY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classroom </dc:title>
  <dc:subject/>
  <dc:creator>Melchizedek Bebeko</dc:creator>
  <cp:lastModifiedBy>Melchizedek Bebeko</cp:lastModifiedBy>
  <cp:revision>1</cp:revision>
  <dcterms:created xsi:type="dcterms:W3CDTF">2023-04-03T23:09:37Z</dcterms:created>
  <dcterms:modified xsi:type="dcterms:W3CDTF">2023-04-03T23:47:08Z</dcterms:modified>
</cp:coreProperties>
</file>